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62" r:id="rId6"/>
    <p:sldId id="275" r:id="rId7"/>
    <p:sldId id="267" r:id="rId8"/>
    <p:sldId id="258" r:id="rId9"/>
    <p:sldId id="266" r:id="rId10"/>
    <p:sldId id="268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. FERNANDA SAMPERIO GIRON" initials="MFSG" lastIdx="0" clrIdx="0">
    <p:extLst>
      <p:ext uri="{19B8F6BF-5375-455C-9EA6-DF929625EA0E}">
        <p15:presenceInfo xmlns:p15="http://schemas.microsoft.com/office/powerpoint/2012/main" xmlns="" userId="MA. FERNANDA SAMPERIO GIR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378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825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547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98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38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52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835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6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10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04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FBFE-1653-4266-AED6-182D0A82F2B0}" type="datetimeFigureOut">
              <a:rPr lang="es-MX" smtClean="0"/>
              <a:t>18/05/2016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CD2EF-0344-4389-9506-D08965C4B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0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7818"/>
            <a:ext cx="9144000" cy="7065818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66668" y="963258"/>
            <a:ext cx="80106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NUEVAS OBLIGACIONES VS. DISPONIBILIDAD PRESUPUESTAL</a:t>
            </a:r>
            <a:endParaRPr lang="es-MX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18490" y="4279960"/>
            <a:ext cx="57070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XIX Asamblea General Ordinaria de la ASOFIS</a:t>
            </a:r>
          </a:p>
          <a:p>
            <a:endParaRPr lang="es-MX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372727" y="5832453"/>
            <a:ext cx="23231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 de mayo del 2016</a:t>
            </a:r>
          </a:p>
          <a:p>
            <a:pPr algn="r"/>
            <a:endParaRPr lang="es-MX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317739" y="3081410"/>
            <a:ext cx="65085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Auditor Superior del Estado de Hidalgo</a:t>
            </a:r>
          </a:p>
          <a:p>
            <a:pPr algn="ctr"/>
            <a:endParaRPr lang="es-MX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46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8788"/>
            <a:ext cx="9144000" cy="570807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11150" y="5566307"/>
            <a:ext cx="85217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s-MX" sz="2400" b="1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“La luz de la fiscalización se enciende con integridad y conocimiento, pero se apaga con autoritarismo y simulación”</a:t>
            </a:r>
            <a:endParaRPr lang="es-MX" sz="36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1" y="985904"/>
            <a:ext cx="3141736" cy="1582484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52487" y="2975510"/>
            <a:ext cx="8521700" cy="1425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8000" b="1" i="1" dirty="0" smtClean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GRACIAS</a:t>
            </a:r>
            <a:endParaRPr lang="es-MX" sz="8000" i="1" dirty="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575" y="160339"/>
            <a:ext cx="8651053" cy="100270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002306" y="1465278"/>
            <a:ext cx="3684494" cy="49419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_tradnl" sz="3200" dirty="0">
                <a:solidFill>
                  <a:schemeClr val="tx1"/>
                </a:solidFill>
              </a:rPr>
              <a:t>Autonomía técnica y de gestión en el ejercicio de sus atribuciones y para decidir sobre su organización interna, funcionamiento y resoluciones, en los términos que dispongan sus leyes</a:t>
            </a: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19" name="AutoShape 4" descr="Resultado de imagen para servicios public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" name="CuadroTexto 19"/>
          <p:cNvSpPr txBox="1"/>
          <p:nvPr/>
        </p:nvSpPr>
        <p:spPr>
          <a:xfrm>
            <a:off x="460375" y="6400145"/>
            <a:ext cx="6794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i="1" dirty="0" smtClean="0">
                <a:latin typeface="+mj-lt"/>
              </a:rPr>
              <a:t>Art. 116 , FRACC. II  CPEUM</a:t>
            </a:r>
            <a:endParaRPr lang="es-MX" sz="1600" i="1" dirty="0">
              <a:latin typeface="+mj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375" y="1892469"/>
            <a:ext cx="4356171" cy="3697204"/>
          </a:xfrm>
          <a:prstGeom prst="rect">
            <a:avLst/>
          </a:prstGeom>
        </p:spPr>
      </p:pic>
      <p:sp>
        <p:nvSpPr>
          <p:cNvPr id="18" name="Flecha derecha 17"/>
          <p:cNvSpPr/>
          <p:nvPr/>
        </p:nvSpPr>
        <p:spPr>
          <a:xfrm>
            <a:off x="3499226" y="3119124"/>
            <a:ext cx="1271736" cy="104479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 rot="3245768">
            <a:off x="1390573" y="3411546"/>
            <a:ext cx="245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smtClean="0">
                <a:solidFill>
                  <a:srgbClr val="663300"/>
                </a:solidFill>
              </a:rPr>
              <a:t>EFSL</a:t>
            </a:r>
            <a:endParaRPr lang="es-MX" sz="72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23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366" y="1210614"/>
            <a:ext cx="8128984" cy="496634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s-MX" sz="4400" dirty="0" smtClean="0">
              <a:latin typeface="+mj-lt"/>
            </a:endParaRPr>
          </a:p>
          <a:p>
            <a:pPr marL="0" indent="0" algn="r">
              <a:buNone/>
            </a:pPr>
            <a:endParaRPr lang="es-MX" sz="1000" dirty="0">
              <a:latin typeface="+mj-lt"/>
            </a:endParaRPr>
          </a:p>
          <a:p>
            <a:pPr marL="0" indent="0" algn="r">
              <a:buNone/>
            </a:pPr>
            <a:r>
              <a:rPr lang="es-MX" sz="4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Analizando los presupuestos de las EFSL, en lo general, la asignación a aumentado o en algunos caso, se ha mantenido….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8788"/>
            <a:ext cx="9144000" cy="57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6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575" y="160339"/>
            <a:ext cx="8651053" cy="100270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88871" y="2244371"/>
            <a:ext cx="2788895" cy="317009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Existe una gran responsabilidad de las EFSL, inducir en la correcta </a:t>
            </a:r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G</a:t>
            </a:r>
            <a:r>
              <a:rPr lang="es-MX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estión Pública y por consecuencia en aquellos casos, dar seguimiento a las acciones y recomendaciones que se emiten.</a:t>
            </a:r>
            <a:endParaRPr lang="es-MX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3599275" y="3343387"/>
            <a:ext cx="1087247" cy="972066"/>
          </a:xfrm>
          <a:prstGeom prst="rightArrow">
            <a:avLst/>
          </a:prstGeom>
          <a:gradFill>
            <a:gsLst>
              <a:gs pos="0">
                <a:srgbClr val="FFC000"/>
              </a:gs>
              <a:gs pos="49000">
                <a:srgbClr val="FFC000"/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92D050"/>
              </a:solidFill>
            </a:endParaRPr>
          </a:p>
        </p:txBody>
      </p:sp>
      <p:sp>
        <p:nvSpPr>
          <p:cNvPr id="19" name="AutoShape 4" descr="Resultado de imagen para servicios public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" name="Rectángulo redondeado 24"/>
          <p:cNvSpPr/>
          <p:nvPr/>
        </p:nvSpPr>
        <p:spPr>
          <a:xfrm>
            <a:off x="4808032" y="1317813"/>
            <a:ext cx="3998596" cy="493507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3200" dirty="0" smtClean="0">
                <a:solidFill>
                  <a:srgbClr val="FF0000"/>
                </a:solidFill>
              </a:rPr>
              <a:t>Ha fortalecido la confianza por parte de los ciudadanos hacia la ASF y EFSL</a:t>
            </a:r>
            <a:r>
              <a:rPr lang="es-MX" sz="3200" dirty="0">
                <a:solidFill>
                  <a:srgbClr val="FF0000"/>
                </a:solidFill>
              </a:rPr>
              <a:t>, </a:t>
            </a:r>
            <a:r>
              <a:rPr lang="es-MX" sz="3200" dirty="0" smtClean="0">
                <a:solidFill>
                  <a:srgbClr val="FF0000"/>
                </a:solidFill>
              </a:rPr>
              <a:t>además de formar una </a:t>
            </a:r>
            <a:r>
              <a:rPr lang="es-MX" sz="3200" dirty="0">
                <a:solidFill>
                  <a:srgbClr val="FF0000"/>
                </a:solidFill>
              </a:rPr>
              <a:t>cultura gubernamental de transparencia y rendición de cuentas.</a:t>
            </a:r>
          </a:p>
        </p:txBody>
      </p:sp>
    </p:spTree>
    <p:extLst>
      <p:ext uri="{BB962C8B-B14F-4D97-AF65-F5344CB8AC3E}">
        <p14:creationId xmlns:p14="http://schemas.microsoft.com/office/powerpoint/2010/main" val="359072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8788"/>
            <a:ext cx="9144000" cy="570807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90500" y="948641"/>
            <a:ext cx="8686800" cy="72943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MX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base a los resultados de la </a:t>
            </a:r>
            <a:r>
              <a:rPr lang="es-MX" b="1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Investigación sobre Percepción Ciudadana acerca de la Rendición de Cuentas</a:t>
            </a:r>
            <a:r>
              <a:rPr lang="es-MX" sz="1400" b="1" i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MX" sz="14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el uso de los recursos públicos en México el ciudadano:</a:t>
            </a:r>
            <a:endParaRPr lang="es-MX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32965" y="2038165"/>
            <a:ext cx="5607424" cy="3381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90500" y="5641317"/>
            <a:ext cx="8686800" cy="646331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Confía poco en la aplicación y uso de los recursos públicos, así como en la rendición de cuentas por parte de las diferentes instancias de gobierno. </a:t>
            </a:r>
          </a:p>
        </p:txBody>
      </p:sp>
    </p:spTree>
    <p:extLst>
      <p:ext uri="{BB962C8B-B14F-4D97-AF65-F5344CB8AC3E}">
        <p14:creationId xmlns:p14="http://schemas.microsoft.com/office/powerpoint/2010/main" val="33433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575" y="160339"/>
            <a:ext cx="8651053" cy="1002708"/>
          </a:xfrm>
          <a:prstGeom prst="rect">
            <a:avLst/>
          </a:prstGeom>
        </p:spPr>
      </p:pic>
      <p:sp>
        <p:nvSpPr>
          <p:cNvPr id="19" name="AutoShape 4" descr="Resultado de imagen para servicios public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0220" y="1680880"/>
            <a:ext cx="5610509" cy="4491319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V="1">
            <a:off x="685800" y="5150224"/>
            <a:ext cx="7409329" cy="2689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>
            <a:endCxn id="3" idx="2"/>
          </p:cNvCxnSpPr>
          <p:nvPr/>
        </p:nvCxnSpPr>
        <p:spPr>
          <a:xfrm flipH="1">
            <a:off x="4375475" y="1163047"/>
            <a:ext cx="14989" cy="500915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rma libre 20"/>
          <p:cNvSpPr/>
          <p:nvPr/>
        </p:nvSpPr>
        <p:spPr>
          <a:xfrm>
            <a:off x="779929" y="1314370"/>
            <a:ext cx="6952130" cy="3576937"/>
          </a:xfrm>
          <a:custGeom>
            <a:avLst/>
            <a:gdLst>
              <a:gd name="connsiteX0" fmla="*/ 0 w 6952130"/>
              <a:gd name="connsiteY0" fmla="*/ 3536596 h 3576937"/>
              <a:gd name="connsiteX1" fmla="*/ 3576918 w 6952130"/>
              <a:gd name="connsiteY1" fmla="*/ 19 h 3576937"/>
              <a:gd name="connsiteX2" fmla="*/ 6952130 w 6952130"/>
              <a:gd name="connsiteY2" fmla="*/ 3576937 h 357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2130" h="3576937">
                <a:moveTo>
                  <a:pt x="0" y="3536596"/>
                </a:moveTo>
                <a:cubicBezTo>
                  <a:pt x="1209115" y="1764946"/>
                  <a:pt x="2418230" y="-6704"/>
                  <a:pt x="3576918" y="19"/>
                </a:cubicBezTo>
                <a:cubicBezTo>
                  <a:pt x="4735606" y="6742"/>
                  <a:pt x="6613712" y="2821661"/>
                  <a:pt x="6952130" y="357693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1117642" y="2111188"/>
            <a:ext cx="215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00B050"/>
                </a:solidFill>
              </a:rPr>
              <a:t>OBLIGACIONES  EFSL</a:t>
            </a:r>
            <a:endParaRPr lang="es-MX" b="1" dirty="0">
              <a:solidFill>
                <a:srgbClr val="00B050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5143544" y="2107407"/>
            <a:ext cx="326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00B050"/>
                </a:solidFill>
              </a:rPr>
              <a:t>DISPONIBILIDAD PRESUPUESTAL</a:t>
            </a:r>
            <a:endParaRPr lang="es-MX" b="1" dirty="0">
              <a:solidFill>
                <a:srgbClr val="00B050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564474" y="3128244"/>
            <a:ext cx="1356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 smtClean="0">
                <a:solidFill>
                  <a:schemeClr val="accent6">
                    <a:lumMod val="75000"/>
                  </a:schemeClr>
                </a:solidFill>
              </a:rPr>
              <a:t>Recursos:</a:t>
            </a:r>
            <a:endParaRPr lang="es-MX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*Humanos.</a:t>
            </a:r>
          </a:p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*Materiales.</a:t>
            </a:r>
          </a:p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*Financieros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2363992" y="3205958"/>
            <a:ext cx="2117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*Reformas</a:t>
            </a:r>
          </a:p>
          <a:p>
            <a:pPr algn="ctr"/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*Prevención</a:t>
            </a:r>
          </a:p>
          <a:p>
            <a:pPr algn="ctr"/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*Profesionalización</a:t>
            </a:r>
          </a:p>
          <a:p>
            <a:pPr algn="ctr"/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    *Monitoreo</a:t>
            </a:r>
            <a:endParaRPr lang="es-MX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52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8788"/>
            <a:ext cx="9144000" cy="570807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67663"/>
              </p:ext>
            </p:extLst>
          </p:nvPr>
        </p:nvGraphicFramePr>
        <p:xfrm>
          <a:off x="380625" y="1404903"/>
          <a:ext cx="8140702" cy="450071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4294212"/>
                <a:gridCol w="3846490"/>
              </a:tblGrid>
              <a:tr h="452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 smtClean="0">
                          <a:effectLst/>
                          <a:latin typeface="+mj-lt"/>
                        </a:rPr>
                        <a:t>OBLIGACIÓN EFSL</a:t>
                      </a:r>
                      <a:endParaRPr lang="es-MX" sz="2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 smtClean="0">
                          <a:effectLst/>
                          <a:latin typeface="+mj-lt"/>
                        </a:rPr>
                        <a:t>OBJETIVO</a:t>
                      </a:r>
                      <a:endParaRPr lang="es-MX" sz="2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26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 smtClean="0">
                          <a:effectLst/>
                          <a:latin typeface="+mj-lt"/>
                        </a:rPr>
                        <a:t>1.</a:t>
                      </a:r>
                      <a:r>
                        <a:rPr lang="es-MX" sz="2100" baseline="0" dirty="0" smtClean="0">
                          <a:effectLst/>
                          <a:latin typeface="+mj-lt"/>
                        </a:rPr>
                        <a:t>  Cumplir y hacer cumplir en el ámbito de nuestra competencia las </a:t>
                      </a:r>
                      <a:r>
                        <a:rPr lang="es-MX" sz="2100" dirty="0" smtClean="0">
                          <a:effectLst/>
                          <a:latin typeface="+mj-lt"/>
                        </a:rPr>
                        <a:t>Reformas a</a:t>
                      </a:r>
                      <a:r>
                        <a:rPr lang="es-MX" sz="2100" baseline="0" dirty="0" smtClean="0">
                          <a:effectLst/>
                          <a:latin typeface="+mj-lt"/>
                        </a:rPr>
                        <a:t>  las Leyes y Normativa.</a:t>
                      </a:r>
                      <a:endParaRPr lang="es-MX" sz="2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>
                          <a:effectLst/>
                          <a:latin typeface="+mj-lt"/>
                        </a:rPr>
                        <a:t>Garantizar </a:t>
                      </a:r>
                      <a:r>
                        <a:rPr lang="es-MX" sz="2100" dirty="0" smtClean="0">
                          <a:effectLst/>
                          <a:latin typeface="+mj-lt"/>
                        </a:rPr>
                        <a:t>la</a:t>
                      </a:r>
                      <a:r>
                        <a:rPr lang="es-MX" sz="2100" baseline="0" dirty="0" smtClean="0">
                          <a:effectLst/>
                          <a:latin typeface="+mj-lt"/>
                        </a:rPr>
                        <a:t> labor de Fiscalización como herramienta en la toma de decisiones.</a:t>
                      </a:r>
                      <a:endParaRPr lang="es-MX" sz="21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9326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 smtClean="0">
                          <a:effectLst/>
                          <a:latin typeface="+mj-lt"/>
                        </a:rPr>
                        <a:t>2.</a:t>
                      </a:r>
                      <a:r>
                        <a:rPr lang="es-MX" sz="21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s-MX" sz="2100" dirty="0" smtClean="0">
                          <a:effectLst/>
                          <a:latin typeface="+mj-lt"/>
                        </a:rPr>
                        <a:t>Continuar</a:t>
                      </a:r>
                      <a:r>
                        <a:rPr lang="es-MX" sz="2100" baseline="0" dirty="0" smtClean="0">
                          <a:effectLst/>
                          <a:latin typeface="+mj-lt"/>
                        </a:rPr>
                        <a:t> fortaleciendo </a:t>
                      </a:r>
                      <a:r>
                        <a:rPr lang="es-MX" sz="2100" dirty="0" smtClean="0">
                          <a:effectLst/>
                          <a:latin typeface="+mj-lt"/>
                        </a:rPr>
                        <a:t>la prevención y profesionalización</a:t>
                      </a:r>
                      <a:r>
                        <a:rPr lang="es-MX" sz="2100" baseline="0" dirty="0" smtClean="0">
                          <a:effectLst/>
                          <a:latin typeface="+mj-lt"/>
                        </a:rPr>
                        <a:t>, mediante d</a:t>
                      </a:r>
                      <a:r>
                        <a:rPr lang="es-MX" sz="2100" dirty="0" smtClean="0">
                          <a:effectLst/>
                          <a:latin typeface="+mj-lt"/>
                        </a:rPr>
                        <a:t>iagnósticos útiles.</a:t>
                      </a:r>
                      <a:endParaRPr lang="es-MX" sz="2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Detectar</a:t>
                      </a:r>
                      <a:r>
                        <a:rPr lang="es-MX" sz="21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s-MX" sz="2100" dirty="0">
                          <a:effectLst/>
                          <a:latin typeface="+mj-lt"/>
                        </a:rPr>
                        <a:t>las áreas de </a:t>
                      </a:r>
                      <a:r>
                        <a:rPr lang="es-MX" sz="2100" dirty="0" smtClean="0">
                          <a:effectLst/>
                          <a:latin typeface="+mj-lt"/>
                        </a:rPr>
                        <a:t>oportunidad y reforzar mediante la capacitación</a:t>
                      </a:r>
                      <a:r>
                        <a:rPr lang="es-MX" sz="2100" baseline="0" dirty="0" smtClean="0">
                          <a:effectLst/>
                          <a:latin typeface="+mj-lt"/>
                        </a:rPr>
                        <a:t> continua.</a:t>
                      </a:r>
                      <a:endParaRPr lang="es-MX" sz="2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26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100" dirty="0" smtClean="0">
                        <a:effectLst/>
                        <a:latin typeface="+mj-l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100" dirty="0" smtClean="0">
                        <a:effectLst/>
                        <a:latin typeface="+mj-l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 smtClean="0">
                          <a:effectLst/>
                          <a:latin typeface="+mj-lt"/>
                        </a:rPr>
                        <a:t>3.    Monitoreo constante.</a:t>
                      </a:r>
                      <a:endParaRPr lang="es-MX" sz="2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100" dirty="0" smtClean="0">
                          <a:effectLst/>
                          <a:latin typeface="+mj-lt"/>
                        </a:rPr>
                        <a:t>Recopilar, analizar y utilizar los resultados obtenidos, para dar seguimiento al progreso</a:t>
                      </a:r>
                      <a:r>
                        <a:rPr lang="es-MX" sz="2100" baseline="0" dirty="0" smtClean="0">
                          <a:effectLst/>
                          <a:latin typeface="+mj-lt"/>
                        </a:rPr>
                        <a:t> de las acciones como consecuencia de la fiscalización. </a:t>
                      </a:r>
                      <a:endParaRPr lang="es-MX" sz="2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5" name="Conector recto 4"/>
          <p:cNvCxnSpPr/>
          <p:nvPr/>
        </p:nvCxnSpPr>
        <p:spPr>
          <a:xfrm flipH="1">
            <a:off x="4679576" y="1404902"/>
            <a:ext cx="2" cy="445753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5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8788"/>
            <a:ext cx="9144000" cy="57080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604" y="699595"/>
            <a:ext cx="1884742" cy="1884742"/>
          </a:xfrm>
          <a:prstGeom prst="rect">
            <a:avLst/>
          </a:prstGeom>
        </p:spPr>
      </p:pic>
      <p:pic>
        <p:nvPicPr>
          <p:cNvPr id="5" name="Picture 2" descr="http://www.alcaldesdemexico.com/wp-content/uploads/2015/07/Datos_Pobreza_Mexico_Alcaldes_de_Mexico_Julio_2015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97747" y="1146220"/>
            <a:ext cx="5563673" cy="5473521"/>
          </a:xfrm>
          <a:prstGeom prst="rect">
            <a:avLst/>
          </a:prstGeom>
          <a:noFill/>
          <a:extLst/>
        </p:spPr>
      </p:pic>
      <p:cxnSp>
        <p:nvCxnSpPr>
          <p:cNvPr id="7" name="Conector recto de flecha 6"/>
          <p:cNvCxnSpPr/>
          <p:nvPr/>
        </p:nvCxnSpPr>
        <p:spPr>
          <a:xfrm flipV="1">
            <a:off x="5306095" y="2584337"/>
            <a:ext cx="1249251" cy="4808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309093" y="3593026"/>
            <a:ext cx="2073499" cy="163561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+mj-lt"/>
              </a:rPr>
              <a:t>Un aumento de la incidencia de pobres en nuestro país de 0.7%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45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8788"/>
            <a:ext cx="9144000" cy="570807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39750" y="872724"/>
            <a:ext cx="8064500" cy="5632311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es-MX" sz="3600" b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3600" b="1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CONCLUSIÓN:</a:t>
            </a:r>
          </a:p>
          <a:p>
            <a:pPr algn="just"/>
            <a:endParaRPr lang="es-MX" sz="3600" b="1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3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Estamos obligados a fortalecernos como Entidades Coadyuvantes a mejorar la calidad de vida de los mexicanos mediante la fiscalización, </a:t>
            </a:r>
            <a:r>
              <a:rPr lang="es-MX" sz="3600" b="1" u="sng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las EFSL </a:t>
            </a:r>
            <a:r>
              <a:rPr lang="es-MX" sz="3600" b="1" u="sng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han recibido recursos financieros y humanos</a:t>
            </a:r>
            <a:r>
              <a:rPr lang="es-MX" sz="3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existiendo certeza de </a:t>
            </a:r>
            <a:r>
              <a:rPr lang="es-MX" sz="3600" b="1" u="sng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poder obtener los resultados esperados con acciones claras y puntuales.</a:t>
            </a:r>
          </a:p>
        </p:txBody>
      </p:sp>
    </p:spTree>
    <p:extLst>
      <p:ext uri="{BB962C8B-B14F-4D97-AF65-F5344CB8AC3E}">
        <p14:creationId xmlns:p14="http://schemas.microsoft.com/office/powerpoint/2010/main" val="204082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2551</TotalTime>
  <Words>397</Words>
  <Application>Microsoft Office PowerPoint</Application>
  <PresentationFormat>Presentación en pantalla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MA. FERNANDA SAMPERIO GIRON</dc:creator>
  <cp:lastModifiedBy>Adrian Fernando Rangel Aguilar</cp:lastModifiedBy>
  <cp:revision>48</cp:revision>
  <dcterms:created xsi:type="dcterms:W3CDTF">2016-05-04T20:40:25Z</dcterms:created>
  <dcterms:modified xsi:type="dcterms:W3CDTF">2016-05-18T21:51:20Z</dcterms:modified>
</cp:coreProperties>
</file>